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65" r:id="rId5"/>
    <p:sldId id="257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58" r:id="rId14"/>
    <p:sldId id="259" r:id="rId15"/>
    <p:sldId id="260" r:id="rId16"/>
    <p:sldId id="261" r:id="rId17"/>
    <p:sldId id="26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36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Relationship Id="rId4" Type="http://schemas.openxmlformats.org/officeDocument/2006/relationships/image" Target="../media/image37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4" Type="http://schemas.openxmlformats.org/officeDocument/2006/relationships/image" Target="../media/image4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5761C-5566-4A36-8AA2-B963019A34E2}" type="datetimeFigureOut">
              <a:rPr lang="ru-RU" smtClean="0"/>
              <a:pPr/>
              <a:t>13.01.2013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B7FF2-A961-499F-9649-C57C54A20B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5761C-5566-4A36-8AA2-B963019A34E2}" type="datetimeFigureOut">
              <a:rPr lang="ru-RU" smtClean="0"/>
              <a:pPr/>
              <a:t>13.01.2013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B7FF2-A961-499F-9649-C57C54A20B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5761C-5566-4A36-8AA2-B963019A34E2}" type="datetimeFigureOut">
              <a:rPr lang="ru-RU" smtClean="0"/>
              <a:pPr/>
              <a:t>13.01.2013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B7FF2-A961-499F-9649-C57C54A20B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5761C-5566-4A36-8AA2-B963019A34E2}" type="datetimeFigureOut">
              <a:rPr lang="ru-RU" smtClean="0"/>
              <a:pPr/>
              <a:t>13.01.2013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B7FF2-A961-499F-9649-C57C54A20B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5761C-5566-4A36-8AA2-B963019A34E2}" type="datetimeFigureOut">
              <a:rPr lang="ru-RU" smtClean="0"/>
              <a:pPr/>
              <a:t>13.01.2013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B7FF2-A961-499F-9649-C57C54A20B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5761C-5566-4A36-8AA2-B963019A34E2}" type="datetimeFigureOut">
              <a:rPr lang="ru-RU" smtClean="0"/>
              <a:pPr/>
              <a:t>13.01.2013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B7FF2-A961-499F-9649-C57C54A20B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5761C-5566-4A36-8AA2-B963019A34E2}" type="datetimeFigureOut">
              <a:rPr lang="ru-RU" smtClean="0"/>
              <a:pPr/>
              <a:t>13.01.2013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B7FF2-A961-499F-9649-C57C54A20B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5761C-5566-4A36-8AA2-B963019A34E2}" type="datetimeFigureOut">
              <a:rPr lang="ru-RU" smtClean="0"/>
              <a:pPr/>
              <a:t>13.01.2013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B7FF2-A961-499F-9649-C57C54A20B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5761C-5566-4A36-8AA2-B963019A34E2}" type="datetimeFigureOut">
              <a:rPr lang="ru-RU" smtClean="0"/>
              <a:pPr/>
              <a:t>13.01.2013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B7FF2-A961-499F-9649-C57C54A20B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5761C-5566-4A36-8AA2-B963019A34E2}" type="datetimeFigureOut">
              <a:rPr lang="ru-RU" smtClean="0"/>
              <a:pPr/>
              <a:t>13.01.2013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B7FF2-A961-499F-9649-C57C54A20B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5761C-5566-4A36-8AA2-B963019A34E2}" type="datetimeFigureOut">
              <a:rPr lang="ru-RU" smtClean="0"/>
              <a:pPr/>
              <a:t>13.01.2013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B7FF2-A961-499F-9649-C57C54A20B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5761C-5566-4A36-8AA2-B963019A34E2}" type="datetimeFigureOut">
              <a:rPr lang="ru-RU" smtClean="0"/>
              <a:pPr/>
              <a:t>13.01.2013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CB7FF2-A961-499F-9649-C57C54A20B9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7" Type="http://schemas.openxmlformats.org/officeDocument/2006/relationships/image" Target="../media/image16.png"/><Relationship Id="rId2" Type="http://schemas.openxmlformats.org/officeDocument/2006/relationships/hyperlink" Target="http://ru.wikipedia.org/wiki/%D0%AD%D0%BB%D0%B5%D0%BA%D1%82%D1%80%D0%B8%D1%87%D0%B5%D1%81%D0%BA%D0%B0%D1%8F_%D1%91%D0%BC%D0%BA%D0%BE%D1%81%D1%82%D1%8C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gif"/><Relationship Id="rId5" Type="http://schemas.openxmlformats.org/officeDocument/2006/relationships/hyperlink" Target="http://ru.wikipedia.org/wiki/%D0%AD%D0%BD%D0%B5%D1%80%D0%B3%D0%B8%D1%8F" TargetMode="Externa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://ru.wikipedia.org/wiki/%D0%9F%D1%80%D0%BE%D0%B8%D0%B7%D0%B2%D0%BE%D0%B4%D0%BD%D0%B0%D1%8F_%D1%84%D1%83%D0%BD%D0%BA%D1%86%D0%B8%D0%B8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hyperlink" Target="http://ru.wikipedia.org/wiki/%D0%A7%D0%B0%D1%81%D1%82%D0%BE%D1%82%D0%B0" TargetMode="External"/><Relationship Id="rId4" Type="http://schemas.openxmlformats.org/officeDocument/2006/relationships/hyperlink" Target="http://ru.wikipedia.org/wiki/%D0%93%D0%B0%D1%80%D0%BC%D0%BE%D0%BD%D0%B8%D1%87%D0%B5%D1%81%D0%BA%D0%B8%D0%B9_%D0%BE%D1%81%D1%86%D0%B8%D0%BB%D0%BB%D1%8F%D1%82%D0%BE%D1%80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4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6.bin"/><Relationship Id="rId5" Type="http://schemas.openxmlformats.org/officeDocument/2006/relationships/oleObject" Target="../embeddings/oleObject15.bin"/><Relationship Id="rId4" Type="http://schemas.openxmlformats.org/officeDocument/2006/relationships/oleObject" Target="../embeddings/oleObject1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Рисунок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1700808"/>
            <a:ext cx="2314575" cy="2505075"/>
          </a:xfrm>
          <a:prstGeom prst="rect">
            <a:avLst/>
          </a:prstGeom>
          <a:noFill/>
        </p:spPr>
      </p:pic>
      <p:sp>
        <p:nvSpPr>
          <p:cNvPr id="1026" name="AutoShape 2" descr=" RLC-контур. Свободные колебания&#10;            "/>
          <p:cNvSpPr>
            <a:spLocks noChangeAspect="1" noChangeArrowheads="1"/>
          </p:cNvSpPr>
          <p:nvPr/>
        </p:nvSpPr>
        <p:spPr bwMode="auto">
          <a:xfrm>
            <a:off x="0" y="341947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5" name="Рисунок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5517232"/>
            <a:ext cx="2073076" cy="845815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455766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электрических цепях, так же как и в механических системах, таких как груз на пружине или маятник, могут возникать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свободные колебания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Простейшей электрической системой, способной совершать свободные колебания, является последовательный RLC-контур 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 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323528" y="4365104"/>
            <a:ext cx="835292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Рис. 1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Закон Ома для замкнутой RLC-цепи, не содержащей внешнего источника тока, записывается в виде: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37242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shkola.lv/goods/ymk/physics/work4/theory/5/image001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9" y="2928937"/>
            <a:ext cx="2835944" cy="251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619672" y="764704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dirty="0" smtClean="0"/>
              <a:t>Колебательный контур - электрическая цепь, состоящая из последовательно соединенных конденсатора емкостью C, катушки индуктивностью L и резистора сопротивлением R.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shkola.lv/goods/ymk/physics/work4/theory/5/image002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2757487"/>
            <a:ext cx="3960440" cy="2903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547664" y="476672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dirty="0" smtClean="0"/>
              <a:t>Состояние устойчивого равновесия колебательного контура характеризуется минимальной энергией электрического поля (конденсатор не заряжен) и магнитного поля (ток через катушку отсутствует).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04664"/>
            <a:ext cx="77048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Величины, выражающие свойства самой системы (параметры системы): L и </a:t>
            </a:r>
            <a:r>
              <a:rPr lang="ru-RU" sz="2000" dirty="0" err="1" smtClean="0"/>
              <a:t>m</a:t>
            </a:r>
            <a:r>
              <a:rPr lang="ru-RU" sz="2000" dirty="0" smtClean="0"/>
              <a:t>, 1/C и </a:t>
            </a:r>
            <a:r>
              <a:rPr lang="ru-RU" dirty="0" err="1" smtClean="0"/>
              <a:t>k</a:t>
            </a:r>
            <a:endParaRPr lang="ru-RU" dirty="0"/>
          </a:p>
        </p:txBody>
      </p:sp>
      <p:pic>
        <p:nvPicPr>
          <p:cNvPr id="3" name="Рисунок 2" descr="http://shkola.lv/goods/ymk/physics/work4/theory/5/image003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916832"/>
            <a:ext cx="3384376" cy="2088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539552" y="1412776"/>
            <a:ext cx="55801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величины, характеризующие состояние системы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4797152"/>
            <a:ext cx="79928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величины, выражающие скорость изменения состояния системы:          </a:t>
            </a:r>
            <a:r>
              <a:rPr lang="ru-RU" sz="2000" i="1" dirty="0" err="1" smtClean="0"/>
              <a:t>u</a:t>
            </a:r>
            <a:r>
              <a:rPr lang="ru-RU" sz="2000" i="1" dirty="0" smtClean="0"/>
              <a:t> = </a:t>
            </a:r>
            <a:r>
              <a:rPr lang="ru-RU" sz="2000" i="1" dirty="0" err="1" smtClean="0"/>
              <a:t>x</a:t>
            </a:r>
            <a:r>
              <a:rPr lang="ru-RU" sz="2000" i="1" dirty="0" smtClean="0"/>
              <a:t>'(</a:t>
            </a:r>
            <a:r>
              <a:rPr lang="ru-RU" sz="2000" i="1" dirty="0" err="1" smtClean="0"/>
              <a:t>t</a:t>
            </a:r>
            <a:r>
              <a:rPr lang="ru-RU" sz="2000" i="1" dirty="0" smtClean="0"/>
              <a:t>) </a:t>
            </a:r>
            <a:r>
              <a:rPr lang="ru-RU" sz="2000" dirty="0" smtClean="0"/>
              <a:t>и </a:t>
            </a:r>
            <a:r>
              <a:rPr lang="ru-RU" sz="2000" i="1" dirty="0" err="1" smtClean="0"/>
              <a:t>i</a:t>
            </a:r>
            <a:r>
              <a:rPr lang="ru-RU" sz="2000" i="1" dirty="0" smtClean="0"/>
              <a:t> = </a:t>
            </a:r>
            <a:r>
              <a:rPr lang="ru-RU" sz="2000" i="1" dirty="0" err="1" smtClean="0"/>
              <a:t>q</a:t>
            </a:r>
            <a:r>
              <a:rPr lang="ru-RU" sz="2000" i="1" dirty="0" smtClean="0"/>
              <a:t>'(</a:t>
            </a:r>
            <a:r>
              <a:rPr lang="ru-RU" sz="2000" i="1" dirty="0" err="1" smtClean="0"/>
              <a:t>t</a:t>
            </a:r>
            <a:r>
              <a:rPr lang="ru-RU" sz="2000" i="1" dirty="0" smtClean="0"/>
              <a:t>) 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323528" y="548680"/>
            <a:ext cx="882047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Уравнение, описывающее свободные колебания в RLC-контуре, может быть приведено к следующему виду, если в качестве переменной величины выбрать заряд конденсатора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q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9" name="Рисунок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1556792"/>
            <a:ext cx="2879840" cy="1099939"/>
          </a:xfrm>
          <a:prstGeom prst="rect">
            <a:avLst/>
          </a:prstGeom>
          <a:noFill/>
        </p:spPr>
      </p:pic>
      <p:pic>
        <p:nvPicPr>
          <p:cNvPr id="4098" name="Рисунок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5445224"/>
            <a:ext cx="1429686" cy="936104"/>
          </a:xfrm>
          <a:prstGeom prst="rect">
            <a:avLst/>
          </a:prstGeom>
          <a:noFill/>
        </p:spPr>
      </p:pic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     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1504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</a:t>
            </a: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755576" y="2780928"/>
            <a:ext cx="640871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отсутствие затухания свободные колебания в электрическом контуре являются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гармоническими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то есть происходят по закону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699792" y="3789040"/>
            <a:ext cx="30963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q</a:t>
            </a:r>
            <a:r>
              <a:rPr lang="ru-RU" dirty="0"/>
              <a:t>(</a:t>
            </a:r>
            <a:r>
              <a:rPr lang="ru-RU" dirty="0" err="1"/>
              <a:t>t</a:t>
            </a:r>
            <a:r>
              <a:rPr lang="ru-RU" dirty="0"/>
              <a:t>) = q</a:t>
            </a:r>
            <a:r>
              <a:rPr lang="ru-RU" baseline="-25000" dirty="0"/>
              <a:t>0</a:t>
            </a:r>
            <a:r>
              <a:rPr lang="ru-RU" dirty="0"/>
              <a:t>cos(</a:t>
            </a:r>
            <a:r>
              <a:rPr lang="ru-RU" dirty="0" err="1"/>
              <a:t>ωt </a:t>
            </a:r>
            <a:r>
              <a:rPr lang="ru-RU" dirty="0"/>
              <a:t>+ φ</a:t>
            </a:r>
            <a:r>
              <a:rPr lang="ru-RU" baseline="-25000" dirty="0"/>
              <a:t>0</a:t>
            </a:r>
            <a:r>
              <a:rPr lang="ru-RU" dirty="0"/>
              <a:t>) </a:t>
            </a:r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395536" y="4437112"/>
            <a:ext cx="810039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Параметры L и C колебательного контура определяют только собственную частоту свободных колебаний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shkola.lv/goods/ymk/physics/work4/theory/5/image007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340768"/>
            <a:ext cx="3600400" cy="125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611560" y="692696"/>
            <a:ext cx="55801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Период колебаний в контуре дается формулой (Томсона):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2967335"/>
            <a:ext cx="62464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Величина </a:t>
            </a:r>
            <a:r>
              <a:rPr lang="ru-RU" sz="2000" dirty="0" err="1" smtClean="0"/>
              <a:t>φ </a:t>
            </a:r>
            <a:r>
              <a:rPr lang="ru-RU" sz="2000" dirty="0" smtClean="0"/>
              <a:t>= </a:t>
            </a:r>
            <a:r>
              <a:rPr lang="ru-RU" sz="2000" dirty="0" err="1" smtClean="0"/>
              <a:t>ώt </a:t>
            </a:r>
            <a:r>
              <a:rPr lang="ru-RU" sz="2000" dirty="0" smtClean="0"/>
              <a:t>+ φ</a:t>
            </a:r>
            <a:r>
              <a:rPr lang="ru-RU" sz="2000" baseline="-25000" dirty="0" smtClean="0"/>
              <a:t>0</a:t>
            </a:r>
            <a:r>
              <a:rPr lang="ru-RU" sz="2000" dirty="0" smtClean="0"/>
              <a:t>, стоящая под знаком синуса или косинуса, является фазой колебания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4293096"/>
            <a:ext cx="81369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Фаза определяет состояние колеблющейся системы в любой момент времени </a:t>
            </a:r>
            <a:r>
              <a:rPr lang="ru-RU" sz="2000" dirty="0" err="1" smtClean="0"/>
              <a:t>t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shkola.lv/goods/ymk/physics/work4/theory/5/image008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692696"/>
            <a:ext cx="7560839" cy="4255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052736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Ток в цепи равен производной заряда по времени, его можно выразить</a:t>
            </a:r>
            <a:endParaRPr lang="ru-RU" dirty="0"/>
          </a:p>
        </p:txBody>
      </p:sp>
      <p:pic>
        <p:nvPicPr>
          <p:cNvPr id="3" name="Рисунок 2" descr="http://shkola.lv/goods/ymk/physics/work4/theory/5/49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772817"/>
            <a:ext cx="5544616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620688"/>
            <a:ext cx="53640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Чтобы нагляднее выразить сдвиг фаз, перейдем от косинуса к синусу</a:t>
            </a:r>
            <a:endParaRPr lang="ru-RU" dirty="0"/>
          </a:p>
        </p:txBody>
      </p:sp>
      <p:pic>
        <p:nvPicPr>
          <p:cNvPr id="3" name="Рисунок 2" descr="http://shkola.lv/goods/ymk/physics/work4/theory/5/image011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484784"/>
            <a:ext cx="5256584" cy="79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://shkola.lv/goods/ymk/physics/work4/theory/5/image010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2681287"/>
            <a:ext cx="7488831" cy="2835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395536" y="433209"/>
            <a:ext cx="633186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Пусть конденсатор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2" tooltip="Электрическая ёмкость"/>
              </a:rPr>
              <a:t>ёмкостью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заряжен до напряжения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4817" name="Рисунок 1" descr="U_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6296" y="476672"/>
            <a:ext cx="432048" cy="386569"/>
          </a:xfrm>
          <a:prstGeom prst="rect">
            <a:avLst/>
          </a:prstGeom>
          <a:noFill/>
        </p:spPr>
      </p:pic>
      <p:pic>
        <p:nvPicPr>
          <p:cNvPr id="5" name="Рисунок 4" descr="E_C = \frac{CU_0^2}{2}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1628800"/>
            <a:ext cx="2664296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395536" y="1225297"/>
            <a:ext cx="54359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5" tooltip="Энергия"/>
              </a:rPr>
              <a:t>Энергия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запасённая в конденсаторе составляет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0" y="306896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 соединении конденсатора с катушкой индуктивности, в цепи потечёт ток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4821" name="Рисунок 5" descr="I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5250" cy="13335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611560" y="4149080"/>
            <a:ext cx="74888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Магнитная же энергия, сосредоточенная в катушке</a:t>
            </a:r>
            <a:endParaRPr lang="ru-RU" sz="2000" dirty="0"/>
          </a:p>
        </p:txBody>
      </p:sp>
      <p:pic>
        <p:nvPicPr>
          <p:cNvPr id="11" name="Рисунок 10" descr="E_L = \frac{LI_0^2}{2}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71800" y="4869160"/>
            <a:ext cx="2232248" cy="913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0" y="548680"/>
            <a:ext cx="895181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Напряжение, возникающее в катушке при изменении протекающего тока равно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u_L = -L\frac{di_L}{dt}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1052736"/>
            <a:ext cx="1656184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67544" y="2420889"/>
            <a:ext cx="79928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Аналогично для тока, вызванного изменением напряжения на конденсаторе</a:t>
            </a:r>
            <a:endParaRPr lang="ru-RU" sz="2000" dirty="0"/>
          </a:p>
        </p:txBody>
      </p:sp>
      <p:pic>
        <p:nvPicPr>
          <p:cNvPr id="5" name="Рисунок 4" descr="i_C = C\frac{du_C}{dt}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2924944"/>
            <a:ext cx="1897360" cy="1059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95536" y="4077072"/>
            <a:ext cx="76328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Поскольку всё возникающее в катушке напряжение падает на конденсаторе, то </a:t>
            </a:r>
            <a:endParaRPr lang="ru-RU" sz="2000" dirty="0"/>
          </a:p>
        </p:txBody>
      </p:sp>
      <p:pic>
        <p:nvPicPr>
          <p:cNvPr id="7" name="Рисунок 6" descr="u_L=u_C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4509120"/>
            <a:ext cx="1728192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23528" y="5085184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ток, вызванный конденсатором проходит через катушку</a:t>
            </a:r>
            <a:endParaRPr lang="ru-RU" dirty="0"/>
          </a:p>
        </p:txBody>
      </p:sp>
      <p:pic>
        <p:nvPicPr>
          <p:cNvPr id="9" name="Рисунок 8" descr="i_C=i_L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5589241"/>
            <a:ext cx="1584176" cy="648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0" y="620688"/>
            <a:ext cx="885665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2" tooltip="Производная функции"/>
              </a:rPr>
              <a:t>Дифференцируя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одно из уравнений и подставляя результат в другое, получаем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\frac{d ^{2}i(t)}{dt^{2}} + \frac{1}{LC} i(t) = 0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1700808"/>
            <a:ext cx="5904656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23528" y="3105835"/>
            <a:ext cx="82089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Это уравнение </a:t>
            </a:r>
            <a:r>
              <a:rPr lang="ru-RU" sz="2000" u="sng" dirty="0" smtClean="0">
                <a:hlinkClick r:id="rId4" tooltip="Гармонический осциллятор"/>
              </a:rPr>
              <a:t>гармонического осциллятора</a:t>
            </a:r>
            <a:r>
              <a:rPr lang="ru-RU" sz="2000" dirty="0" smtClean="0"/>
              <a:t> с циклической </a:t>
            </a:r>
            <a:r>
              <a:rPr lang="ru-RU" sz="2000" u="sng" dirty="0" smtClean="0">
                <a:hlinkClick r:id="rId5" tooltip="Частота"/>
              </a:rPr>
              <a:t>частотой</a:t>
            </a:r>
            <a:r>
              <a:rPr lang="ru-RU" sz="2000" dirty="0" smtClean="0"/>
              <a:t> </a:t>
            </a:r>
            <a:endParaRPr lang="ru-RU" sz="2000" dirty="0"/>
          </a:p>
        </p:txBody>
      </p:sp>
      <p:pic>
        <p:nvPicPr>
          <p:cNvPr id="5" name="Рисунок 4" descr="\omega = \frac{1}{\sqrt{LC}}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79912" y="3861048"/>
            <a:ext cx="165618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67544" y="4941168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она называется собственной частотой гармонического осциллятора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548680"/>
            <a:ext cx="51663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Амплитуда q</a:t>
            </a:r>
            <a:r>
              <a:rPr lang="ru-RU" baseline="-25000" dirty="0"/>
              <a:t>0</a:t>
            </a:r>
            <a:r>
              <a:rPr lang="ru-RU" dirty="0"/>
              <a:t> и начальная фаза φ</a:t>
            </a:r>
            <a:r>
              <a:rPr lang="ru-RU" baseline="-25000" dirty="0"/>
              <a:t>0 </a:t>
            </a:r>
            <a:r>
              <a:rPr lang="ru-RU" dirty="0"/>
              <a:t>определяются </a:t>
            </a:r>
            <a:r>
              <a:rPr lang="ru-RU" b="1" dirty="0"/>
              <a:t>начальными условиями</a:t>
            </a:r>
            <a:r>
              <a:rPr lang="ru-RU" dirty="0"/>
              <a:t>, то есть тем способом, с помощью которого система была выведена из состояния равновесия. В частности, для процесса колебаний, который начнется в контуре (рис.1) после </a:t>
            </a:r>
            <a:r>
              <a:rPr lang="ru-RU" dirty="0" err="1"/>
              <a:t>переброса</a:t>
            </a:r>
            <a:r>
              <a:rPr lang="ru-RU" dirty="0"/>
              <a:t> ключа K в положение 2, </a:t>
            </a:r>
          </a:p>
        </p:txBody>
      </p:sp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1691680" y="2348880"/>
          <a:ext cx="2179298" cy="905247"/>
        </p:xfrm>
        <a:graphic>
          <a:graphicData uri="http://schemas.openxmlformats.org/presentationml/2006/ole">
            <p:oleObj spid="_x0000_s15362" name="Формула" r:id="rId3" imgW="545863" imgH="228501" progId="Equation.3">
              <p:embed/>
            </p:oleObj>
          </a:graphicData>
        </a:graphic>
      </p:graphicFrame>
      <p:graphicFrame>
        <p:nvGraphicFramePr>
          <p:cNvPr id="15361" name="Object 1"/>
          <p:cNvGraphicFramePr>
            <a:graphicFrameLocks noChangeAspect="1"/>
          </p:cNvGraphicFramePr>
          <p:nvPr/>
        </p:nvGraphicFramePr>
        <p:xfrm>
          <a:off x="4932040" y="2708920"/>
          <a:ext cx="1293769" cy="660648"/>
        </p:xfrm>
        <a:graphic>
          <a:graphicData uri="http://schemas.openxmlformats.org/presentationml/2006/ole">
            <p:oleObj spid="_x0000_s15361" name="Формула" r:id="rId4" imgW="444307" imgH="228501" progId="Equation.3">
              <p:embed/>
            </p:oleObj>
          </a:graphicData>
        </a:graphic>
      </p:graphicFrame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2571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0" y="485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547664" y="3789040"/>
            <a:ext cx="50760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При свободных колебаниях происходит периодическое превращение электрической энергии </a:t>
            </a:r>
            <a:r>
              <a:rPr lang="ru-RU" i="1" dirty="0" err="1"/>
              <a:t>Wэ</a:t>
            </a:r>
            <a:r>
              <a:rPr lang="ru-RU" dirty="0"/>
              <a:t>, запасенной в конденсаторе, в магнитную энергию </a:t>
            </a:r>
            <a:r>
              <a:rPr lang="ru-RU" i="1" dirty="0" err="1"/>
              <a:t>Wм</a:t>
            </a:r>
            <a:r>
              <a:rPr lang="ru-RU" dirty="0"/>
              <a:t> катушки и наоборот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611559" y="1484784"/>
            <a:ext cx="853244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Если в колебательном контуре нет потерь энергии, то полная электромагнитная энергия системы остается неизменной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3212976"/>
            <a:ext cx="6192688" cy="2009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692696"/>
            <a:ext cx="552636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Все реальные контура содержат электрическое сопротивление R. Процесс свободных колебаний в таком контуре уже не подчиняется гармоническому закону. За каждый период колебаний часть электромагнитной энергии, запасенной в контуре, превращается в </a:t>
            </a:r>
            <a:r>
              <a:rPr lang="ru-RU" sz="2000" dirty="0" err="1"/>
              <a:t>джоулево</a:t>
            </a:r>
            <a:r>
              <a:rPr lang="ru-RU" sz="2000" dirty="0"/>
              <a:t> тепло, и колебания становятся </a:t>
            </a:r>
            <a:r>
              <a:rPr lang="ru-RU" sz="2000" b="1" dirty="0"/>
              <a:t>затухающими</a:t>
            </a:r>
            <a:endParaRPr lang="ru-RU" sz="20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3140968"/>
            <a:ext cx="5400600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1680" y="908720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dirty="0"/>
              <a:t>Уравнение свободных колебаний в контуре при наличии затухания имеет вид:</a:t>
            </a:r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7409" name="Object 1"/>
          <p:cNvGraphicFramePr>
            <a:graphicFrameLocks noChangeAspect="1"/>
          </p:cNvGraphicFramePr>
          <p:nvPr/>
        </p:nvGraphicFramePr>
        <p:xfrm>
          <a:off x="2156132" y="2204864"/>
          <a:ext cx="5257657" cy="1101080"/>
        </p:xfrm>
        <a:graphic>
          <a:graphicData uri="http://schemas.openxmlformats.org/presentationml/2006/ole">
            <p:oleObj spid="_x0000_s17409" name="Формула" r:id="rId3" imgW="1155700" imgH="241300" progId="Equation.3">
              <p:embed/>
            </p:oleObj>
          </a:graphicData>
        </a:graphic>
      </p:graphicFrame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1907704" y="3501008"/>
            <a:ext cx="466390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где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β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NewRoman"/>
                <a:ea typeface="TimesNewRomanPSMT"/>
                <a:cs typeface="TimesNewRomanPSMT"/>
              </a:rPr>
              <a:t>коэффициент затухания равен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NewRoman"/>
                <a:ea typeface="TimesNewRomanPSMT"/>
                <a:cs typeface="TimesNewRomanPSMT"/>
              </a:rPr>
              <a:t>: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3536886" y="4365104"/>
          <a:ext cx="1683186" cy="1297878"/>
        </p:xfrm>
        <a:graphic>
          <a:graphicData uri="http://schemas.openxmlformats.org/presentationml/2006/ole">
            <p:oleObj spid="_x0000_s17412" name="Формула" r:id="rId4" imgW="507780" imgH="393529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07704" y="836712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dirty="0"/>
              <a:t>Решением этого дифференциального уравнения является функция</a:t>
            </a: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457" name="Object 1"/>
          <p:cNvGraphicFramePr>
            <a:graphicFrameLocks noChangeAspect="1"/>
          </p:cNvGraphicFramePr>
          <p:nvPr/>
        </p:nvGraphicFramePr>
        <p:xfrm>
          <a:off x="1403648" y="1988840"/>
          <a:ext cx="6126427" cy="918964"/>
        </p:xfrm>
        <a:graphic>
          <a:graphicData uri="http://schemas.openxmlformats.org/presentationml/2006/ole">
            <p:oleObj spid="_x0000_s19457" name="Формула" r:id="rId3" imgW="1574800" imgH="2413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-6-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60648"/>
            <a:ext cx="3240360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2-6-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332656"/>
            <a:ext cx="2952328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395536" y="4941168"/>
            <a:ext cx="3491880" cy="1369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. 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Изменение магнитного поля порождает в окружающем пространстве вихревое электрическое поле.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544522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/>
              <a:t>Изменяющееся электрическое поле порождает магнитное поле.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0" y="476672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В электромагнитной волне происходят взаимные превращения электрического и магнитного полей. Эти процессы идут одновременно, и электрическое и магнитное поля выступают как равноправные «партнеры». Объемная плотность энергии электромагнитного поля в линейной изотропной среде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6082" name="Object 2"/>
          <p:cNvGraphicFramePr>
            <a:graphicFrameLocks noChangeAspect="1"/>
          </p:cNvGraphicFramePr>
          <p:nvPr/>
        </p:nvGraphicFramePr>
        <p:xfrm>
          <a:off x="2483768" y="2276872"/>
          <a:ext cx="3256900" cy="995164"/>
        </p:xfrm>
        <a:graphic>
          <a:graphicData uri="http://schemas.openxmlformats.org/presentationml/2006/ole">
            <p:oleObj spid="_x0000_s46082" name="Формула" r:id="rId3" imgW="1371600" imgH="419100" progId="Equation.3">
              <p:embed/>
            </p:oleObj>
          </a:graphicData>
        </a:graphic>
      </p:graphicFrame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539552" y="3284984"/>
            <a:ext cx="860444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Для электромагнитной волны, распространяющейся вдоль оси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Z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волновые уравнения имеют вид: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08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6085" name="Object 5"/>
          <p:cNvGraphicFramePr>
            <a:graphicFrameLocks noChangeAspect="1"/>
          </p:cNvGraphicFramePr>
          <p:nvPr/>
        </p:nvGraphicFramePr>
        <p:xfrm>
          <a:off x="3059832" y="4149079"/>
          <a:ext cx="2664296" cy="888099"/>
        </p:xfrm>
        <a:graphic>
          <a:graphicData uri="http://schemas.openxmlformats.org/presentationml/2006/ole">
            <p:oleObj spid="_x0000_s46085" name="Формула" r:id="rId4" imgW="1689100" imgH="558800" progId="Equation.3">
              <p:embed/>
            </p:oleObj>
          </a:graphicData>
        </a:graphic>
      </p:graphicFrame>
      <p:sp>
        <p:nvSpPr>
          <p:cNvPr id="4608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6087" name="Object 7"/>
          <p:cNvGraphicFramePr>
            <a:graphicFrameLocks noChangeAspect="1"/>
          </p:cNvGraphicFramePr>
          <p:nvPr/>
        </p:nvGraphicFramePr>
        <p:xfrm>
          <a:off x="2915816" y="5229200"/>
          <a:ext cx="3242050" cy="1037456"/>
        </p:xfrm>
        <a:graphic>
          <a:graphicData uri="http://schemas.openxmlformats.org/presentationml/2006/ole">
            <p:oleObj spid="_x0000_s46087" name="Формула" r:id="rId5" imgW="1663700" imgH="533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7105" name="Object 1"/>
          <p:cNvGraphicFramePr>
            <a:graphicFrameLocks noChangeAspect="1"/>
          </p:cNvGraphicFramePr>
          <p:nvPr/>
        </p:nvGraphicFramePr>
        <p:xfrm>
          <a:off x="1167857" y="476671"/>
          <a:ext cx="5924423" cy="3320281"/>
        </p:xfrm>
        <a:graphic>
          <a:graphicData uri="http://schemas.openxmlformats.org/presentationml/2006/ole">
            <p:oleObj spid="_x0000_s47105" name="Picture" r:id="rId3" imgW="3467100" imgH="1943100" progId="Word.Picture.8">
              <p:embed/>
            </p:oleObj>
          </a:graphicData>
        </a:graphic>
      </p:graphicFrame>
      <p:graphicFrame>
        <p:nvGraphicFramePr>
          <p:cNvPr id="47109" name="Object 5"/>
          <p:cNvGraphicFramePr>
            <a:graphicFrameLocks noChangeAspect="1"/>
          </p:cNvGraphicFramePr>
          <p:nvPr/>
        </p:nvGraphicFramePr>
        <p:xfrm>
          <a:off x="755576" y="4509120"/>
          <a:ext cx="864096" cy="836712"/>
        </p:xfrm>
        <a:graphic>
          <a:graphicData uri="http://schemas.openxmlformats.org/presentationml/2006/ole">
            <p:oleObj spid="_x0000_s47109" name="Формула" r:id="rId4" imgW="152268" imgH="203024" progId="Equation.3">
              <p:embed/>
            </p:oleObj>
          </a:graphicData>
        </a:graphic>
      </p:graphicFrame>
      <p:graphicFrame>
        <p:nvGraphicFramePr>
          <p:cNvPr id="47108" name="Object 4"/>
          <p:cNvGraphicFramePr>
            <a:graphicFrameLocks noChangeAspect="1"/>
          </p:cNvGraphicFramePr>
          <p:nvPr/>
        </p:nvGraphicFramePr>
        <p:xfrm>
          <a:off x="2123727" y="4581128"/>
          <a:ext cx="925817" cy="720080"/>
        </p:xfrm>
        <a:graphic>
          <a:graphicData uri="http://schemas.openxmlformats.org/presentationml/2006/ole">
            <p:oleObj spid="_x0000_s47108" name="Формула" r:id="rId5" imgW="152268" imgH="203024" progId="Equation.3">
              <p:embed/>
            </p:oleObj>
          </a:graphicData>
        </a:graphic>
      </p:graphicFrame>
      <p:graphicFrame>
        <p:nvGraphicFramePr>
          <p:cNvPr id="47107" name="Object 3"/>
          <p:cNvGraphicFramePr>
            <a:graphicFrameLocks noChangeAspect="1"/>
          </p:cNvGraphicFramePr>
          <p:nvPr/>
        </p:nvGraphicFramePr>
        <p:xfrm>
          <a:off x="4716016" y="4653136"/>
          <a:ext cx="529530" cy="648072"/>
        </p:xfrm>
        <a:graphic>
          <a:graphicData uri="http://schemas.openxmlformats.org/presentationml/2006/ole">
            <p:oleObj spid="_x0000_s47107" name="Формула" r:id="rId6" imgW="126725" imgH="177415" progId="Equation.3">
              <p:embed/>
            </p:oleObj>
          </a:graphicData>
        </a:graphic>
      </p:graphicFrame>
      <p:sp>
        <p:nvSpPr>
          <p:cNvPr id="47110" name="Rectangle 6"/>
          <p:cNvSpPr>
            <a:spLocks noChangeArrowheads="1"/>
          </p:cNvSpPr>
          <p:nvPr/>
        </p:nvSpPr>
        <p:spPr bwMode="auto">
          <a:xfrm>
            <a:off x="539552" y="4077072"/>
            <a:ext cx="73448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Синусоидальная (гармоническая) электромагнитная волна. Векторы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 flipV="1">
            <a:off x="539552" y="148455"/>
            <a:ext cx="860444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,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7112" name="Rectangle 8"/>
          <p:cNvSpPr>
            <a:spLocks noChangeArrowheads="1"/>
          </p:cNvSpPr>
          <p:nvPr/>
        </p:nvSpPr>
        <p:spPr bwMode="auto">
          <a:xfrm>
            <a:off x="3347864" y="4797152"/>
            <a:ext cx="1080120" cy="371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, и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2195736" y="5733256"/>
            <a:ext cx="61926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взаимно перпендикулярны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130" name="Object 2"/>
          <p:cNvGraphicFramePr>
            <a:graphicFrameLocks noChangeAspect="1"/>
          </p:cNvGraphicFramePr>
          <p:nvPr/>
        </p:nvGraphicFramePr>
        <p:xfrm>
          <a:off x="7380312" y="332656"/>
          <a:ext cx="720080" cy="432048"/>
        </p:xfrm>
        <a:graphic>
          <a:graphicData uri="http://schemas.openxmlformats.org/presentationml/2006/ole">
            <p:oleObj spid="_x0000_s48130" name="Формула" r:id="rId3" imgW="177569" imgH="202936" progId="Equation.3">
              <p:embed/>
            </p:oleObj>
          </a:graphicData>
        </a:graphic>
      </p:graphicFrame>
      <p:graphicFrame>
        <p:nvGraphicFramePr>
          <p:cNvPr id="48129" name="Object 1"/>
          <p:cNvGraphicFramePr>
            <a:graphicFrameLocks noChangeAspect="1"/>
          </p:cNvGraphicFramePr>
          <p:nvPr/>
        </p:nvGraphicFramePr>
        <p:xfrm>
          <a:off x="4499992" y="908720"/>
          <a:ext cx="792088" cy="504056"/>
        </p:xfrm>
        <a:graphic>
          <a:graphicData uri="http://schemas.openxmlformats.org/presentationml/2006/ole">
            <p:oleObj spid="_x0000_s48129" name="Формула" r:id="rId4" imgW="152268" imgH="203024" progId="Equation.3">
              <p:embed/>
            </p:oleObj>
          </a:graphicData>
        </a:graphic>
      </p:graphicFrame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0" y="305698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В электромагнитной волне модули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напряженности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магнитного поля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323528" y="980728"/>
            <a:ext cx="44644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и напряженности электрического поля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1547664" y="1772816"/>
            <a:ext cx="59046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в каждой точке пространства связаны соотношением 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813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8134" name="Object 6"/>
          <p:cNvGraphicFramePr>
            <a:graphicFrameLocks noChangeAspect="1"/>
          </p:cNvGraphicFramePr>
          <p:nvPr/>
        </p:nvGraphicFramePr>
        <p:xfrm>
          <a:off x="2267744" y="2564904"/>
          <a:ext cx="2847590" cy="1080120"/>
        </p:xfrm>
        <a:graphic>
          <a:graphicData uri="http://schemas.openxmlformats.org/presentationml/2006/ole">
            <p:oleObj spid="_x0000_s48134" name="Формула" r:id="rId5" imgW="1104900" imgH="419100" progId="Equation.3">
              <p:embed/>
            </p:oleObj>
          </a:graphicData>
        </a:graphic>
      </p:graphicFrame>
      <p:sp>
        <p:nvSpPr>
          <p:cNvPr id="48136" name="Rectangle 8"/>
          <p:cNvSpPr>
            <a:spLocks noChangeArrowheads="1"/>
          </p:cNvSpPr>
          <p:nvPr/>
        </p:nvSpPr>
        <p:spPr bwMode="auto">
          <a:xfrm>
            <a:off x="395536" y="3789040"/>
            <a:ext cx="21957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Из (4) следует, что 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813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8137" name="Object 9"/>
          <p:cNvGraphicFramePr>
            <a:graphicFrameLocks noChangeAspect="1"/>
          </p:cNvGraphicFramePr>
          <p:nvPr/>
        </p:nvGraphicFramePr>
        <p:xfrm>
          <a:off x="467544" y="4293096"/>
          <a:ext cx="8282468" cy="1071364"/>
        </p:xfrm>
        <a:graphic>
          <a:graphicData uri="http://schemas.openxmlformats.org/presentationml/2006/ole">
            <p:oleObj spid="_x0000_s48137" name="Формула" r:id="rId6" imgW="3543300" imgH="495300" progId="Equation.3">
              <p:embed/>
            </p:oleObj>
          </a:graphicData>
        </a:graphic>
      </p:graphicFrame>
      <p:sp>
        <p:nvSpPr>
          <p:cNvPr id="48139" name="Rectangle 11"/>
          <p:cNvSpPr>
            <a:spLocks noChangeArrowheads="1"/>
          </p:cNvSpPr>
          <p:nvPr/>
        </p:nvSpPr>
        <p:spPr bwMode="auto">
          <a:xfrm>
            <a:off x="395536" y="6016642"/>
            <a:ext cx="66247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где с –скорость электромагнитных волн в вакууме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637</Words>
  <Application>Microsoft Office PowerPoint</Application>
  <PresentationFormat>Экран (4:3)</PresentationFormat>
  <Paragraphs>56</Paragraphs>
  <Slides>21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Тема Office</vt:lpstr>
      <vt:lpstr>Формула</vt:lpstr>
      <vt:lpstr>Microsoft Equation 3.0</vt:lpstr>
      <vt:lpstr>Microsoft Word Picture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11</cp:revision>
  <dcterms:created xsi:type="dcterms:W3CDTF">2013-01-12T09:40:38Z</dcterms:created>
  <dcterms:modified xsi:type="dcterms:W3CDTF">2013-01-13T06:41:51Z</dcterms:modified>
</cp:coreProperties>
</file>